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9444" autoAdjust="0"/>
  </p:normalViewPr>
  <p:slideViewPr>
    <p:cSldViewPr>
      <p:cViewPr varScale="1">
        <p:scale>
          <a:sx n="81" d="100"/>
          <a:sy n="81" d="100"/>
        </p:scale>
        <p:origin x="245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8/29/2016</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8/29/2016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Distribute</a:t>
            </a:r>
            <a:r>
              <a:rPr lang="en-US" baseline="0" dirty="0" smtClean="0"/>
              <a:t> the school’s Parental Involvement Plan (the Parental Involvement Section of the CIP).</a:t>
            </a:r>
          </a:p>
          <a:p>
            <a:pPr>
              <a:buFontTx/>
              <a:buNone/>
            </a:pPr>
            <a:endParaRPr lang="en-US" baseline="0" dirty="0" smtClean="0"/>
          </a:p>
          <a:p>
            <a:pPr>
              <a:buFontTx/>
              <a:buNone/>
            </a:pPr>
            <a:r>
              <a:rPr lang="en-US" baseline="0" dirty="0" smtClean="0"/>
              <a:t>Discuss:</a:t>
            </a:r>
          </a:p>
          <a:p>
            <a:pPr>
              <a:buFontTx/>
              <a:buNone/>
            </a:pPr>
            <a:r>
              <a:rPr lang="en-US" baseline="0" dirty="0" smtClean="0"/>
              <a:t>-  That the school’s parental involvement plan is a part of the CIP, designed to work with the other parts in increasing student achievement.</a:t>
            </a:r>
          </a:p>
          <a:p>
            <a:pPr>
              <a:buFontTx/>
              <a:buChar char="-"/>
            </a:pPr>
            <a:r>
              <a:rPr lang="en-US" baseline="0" dirty="0" smtClean="0"/>
              <a:t>  key components.  Emphasize the Building Capacity component and discuss all of the opportunities that will be available for parents this year.  Discuss </a:t>
            </a:r>
            <a:r>
              <a:rPr lang="en-US" u="sng" baseline="0" dirty="0" smtClean="0"/>
              <a:t>how</a:t>
            </a:r>
            <a:r>
              <a:rPr lang="en-US" baseline="0" dirty="0" smtClean="0"/>
              <a:t> you will be implementing all of the “</a:t>
            </a:r>
            <a:r>
              <a:rPr lang="en-US" baseline="0" dirty="0" err="1" smtClean="0"/>
              <a:t>shalls</a:t>
            </a:r>
            <a:r>
              <a:rPr lang="en-US" baseline="0" dirty="0" smtClean="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school’s Parental Involvement Plan</a:t>
            </a:r>
            <a:endParaRPr lang="en-US" baseline="0" dirty="0" smtClean="0"/>
          </a:p>
          <a:p>
            <a:pPr>
              <a:buFontTx/>
              <a:buChar char="-"/>
            </a:pPr>
            <a:r>
              <a:rPr lang="en-US" baseline="0" dirty="0" smtClean="0"/>
              <a:t>  The process and timeline for the plan’s development and how parents can give input.</a:t>
            </a:r>
          </a:p>
          <a:p>
            <a:pPr>
              <a:buFontTx/>
              <a:buChar char="-"/>
            </a:pPr>
            <a:r>
              <a:rPr lang="en-US" baseline="0" dirty="0" smtClean="0"/>
              <a:t>  Introduce parent representatives of appropriate committees</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plan.</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Did you receive a copy of your school’s Parental Involvement Plan, and do you know how you can be involved in its development?  </a:t>
            </a:r>
            <a:r>
              <a:rPr lang="en-US" b="0" u="none" baseline="0" dirty="0" smtClean="0"/>
              <a:t>(Parents should be able to discuss the process that is in place for their involvement in the development of their school’s Parental Involvement Plan.)</a:t>
            </a:r>
            <a:endParaRPr lang="en-US" b="1" u="sng"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Distribute the School-Parent Compact.</a:t>
            </a:r>
          </a:p>
          <a:p>
            <a:endParaRPr lang="en-US" dirty="0" smtClean="0"/>
          </a:p>
          <a:p>
            <a:r>
              <a:rPr lang="en-US" dirty="0" smtClean="0"/>
              <a:t>Discuss:</a:t>
            </a:r>
          </a:p>
          <a:p>
            <a:r>
              <a:rPr lang="en-US" dirty="0" smtClean="0"/>
              <a:t>-  The 3 components</a:t>
            </a:r>
            <a:r>
              <a:rPr lang="en-US" baseline="0" dirty="0" smtClean="0"/>
              <a:t> of the compact in detail.  This is a great opportunity to continue the discussion on how we need to work as partners to address the school’s goals, building upon the earlier discussion about the CIP and the school’s goals.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development/revision of the School-Parent Compact</a:t>
            </a:r>
            <a:endParaRPr lang="en-US" baseline="0" dirty="0" smtClean="0"/>
          </a:p>
          <a:p>
            <a:pPr>
              <a:buFontTx/>
              <a:buChar char="-"/>
            </a:pPr>
            <a:r>
              <a:rPr lang="en-US" baseline="0" dirty="0" smtClean="0"/>
              <a:t>  The timeline for the compact’s development/review/revision.</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compact.</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School-Parent Compact, and do you know how you can be involved in developing or revising the compact?  </a:t>
            </a:r>
            <a:r>
              <a:rPr lang="en-US" b="0" u="none" baseline="0" dirty="0" smtClean="0"/>
              <a:t>(Parents should be able to discuss the process that is in place for their involvement in the development/revision of the School-Parent Compact.)</a:t>
            </a:r>
            <a:endParaRPr lang="en-US" b="1" u="sng" dirty="0" smtClean="0"/>
          </a:p>
          <a:p>
            <a:pPr>
              <a:buFontTx/>
              <a:buNone/>
            </a:pPr>
            <a:endParaRPr lang="en-US" baseline="0" dirty="0" smtClean="0"/>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Explain</a:t>
            </a:r>
            <a:r>
              <a:rPr lang="en-US" baseline="0" dirty="0" smtClean="0"/>
              <a:t> that </a:t>
            </a:r>
            <a:r>
              <a:rPr lang="en-US" u="sng" baseline="0" dirty="0" smtClean="0"/>
              <a:t>as Title I parents, they have the right, by law, to request the qualifications of their child’s teachers</a:t>
            </a:r>
            <a:r>
              <a:rPr lang="en-US" baseline="0" dirty="0" smtClean="0"/>
              <a:t>.</a:t>
            </a:r>
          </a:p>
          <a:p>
            <a:pPr>
              <a:buFontTx/>
              <a:buChar char="-"/>
            </a:pPr>
            <a:r>
              <a:rPr lang="en-US" baseline="0" dirty="0" smtClean="0"/>
              <a:t>  Explain the process/simple procedure for parents to make this request</a:t>
            </a:r>
          </a:p>
          <a:p>
            <a:pPr>
              <a:buFontTx/>
              <a:buChar char="-"/>
            </a:pPr>
            <a:r>
              <a:rPr lang="en-US" baseline="0" dirty="0" smtClean="0"/>
              <a:t>  Have extra copies of the request form available for all parents in attendance.  </a:t>
            </a:r>
          </a:p>
          <a:p>
            <a:pPr>
              <a:buFontTx/>
              <a:buChar char="-"/>
            </a:pPr>
            <a:r>
              <a:rPr lang="en-US" baseline="0" dirty="0" smtClean="0"/>
              <a:t>  Give them a contact person in case they have any questions.</a:t>
            </a:r>
          </a:p>
          <a:p>
            <a:pPr>
              <a:buFontTx/>
              <a:buChar cha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smtClean="0"/>
              <a:t>  </a:t>
            </a:r>
            <a:r>
              <a:rPr lang="en-US" u="sng" baseline="0" dirty="0" smtClean="0"/>
              <a:t>Important</a:t>
            </a:r>
            <a:r>
              <a:rPr lang="en-US" u="none" baseline="0" dirty="0" smtClean="0"/>
              <a:t>:  Parents should leave the meeting being able to answer the following question:  </a:t>
            </a:r>
            <a:r>
              <a:rPr lang="en-US" b="1" u="none" baseline="0" dirty="0" smtClean="0"/>
              <a:t>Do you know the process for requesting the qualifications of your child’s teachers?  </a:t>
            </a:r>
            <a:r>
              <a:rPr lang="en-US" b="0" u="none" baseline="0" dirty="0" smtClean="0"/>
              <a:t>(Parents should be able to discuss the process that is in place for requesting teacher qualifications.)</a:t>
            </a:r>
            <a:endParaRPr lang="en-US" b="1" u="sng" dirty="0" smtClean="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baseline="0" dirty="0" smtClean="0"/>
              <a:t>  That the annual evaluation of the parental involvement plan is an NCLB requirement</a:t>
            </a:r>
          </a:p>
          <a:p>
            <a:pPr>
              <a:buFontTx/>
              <a:buChar char="-"/>
            </a:pPr>
            <a:r>
              <a:rPr lang="en-US" baseline="0" dirty="0" smtClean="0"/>
              <a:t>  The requirements for the evaluation.  Emphasize that the purpose of the evaluation is to ultimately improve the academic quality of the school.</a:t>
            </a:r>
          </a:p>
          <a:p>
            <a:pPr>
              <a:buFontTx/>
              <a:buChar char="-"/>
            </a:pPr>
            <a:r>
              <a:rPr lang="en-US" baseline="0" dirty="0" smtClean="0"/>
              <a:t>  Clearly state the process and timeline that is in place for conducting the annual evaluation and how </a:t>
            </a:r>
            <a:r>
              <a:rPr lang="en-US" u="sng" baseline="0" dirty="0" smtClean="0"/>
              <a:t>all</a:t>
            </a:r>
            <a:r>
              <a:rPr lang="en-US" u="none" baseline="0" dirty="0" smtClean="0"/>
              <a:t> Title I parents have the opportunity for input and that their input is needed by the LEA and school.</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process for you to be involved in the annual evaluation of your LEA’s Parental Involvement plan.  </a:t>
            </a:r>
            <a:r>
              <a:rPr lang="en-US" b="0" u="none" baseline="0" dirty="0" smtClean="0"/>
              <a:t>(Parents should be able to discuss the process that is in place for their involvement.  </a:t>
            </a:r>
            <a:endParaRPr lang="en-US" baseline="0" dirty="0" smtClean="0"/>
          </a:p>
          <a:p>
            <a:pPr>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How</a:t>
            </a:r>
            <a:r>
              <a:rPr lang="en-US" baseline="0" dirty="0" smtClean="0"/>
              <a:t> you want them to walk away from the meeting with 10 key questions answered about Title I and Parental Involvement.  (The 10 questions continue onto the next slide.) </a:t>
            </a:r>
          </a:p>
          <a:p>
            <a:pPr>
              <a:buFontTx/>
              <a:buNone/>
            </a:pPr>
            <a:endParaRPr lang="en-US" baseline="0" dirty="0" smtClean="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pPr>
              <a:buFontTx/>
              <a:buNone/>
            </a:pPr>
            <a:endParaRPr lang="en-US" baseline="0" dirty="0" smtClean="0"/>
          </a:p>
          <a:p>
            <a:r>
              <a:rPr lang="en-US" baseline="0" dirty="0" smtClean="0"/>
              <a:t>-  The last question “</a:t>
            </a:r>
            <a:r>
              <a:rPr lang="en-US" i="1" baseline="0" dirty="0" smtClean="0"/>
              <a:t>How can I be involved in all of these things I’m learning about</a:t>
            </a:r>
            <a:r>
              <a:rPr lang="en-US" baseline="0" dirty="0" smtClean="0"/>
              <a:t>?” should be emphasized as a common theme which will be addressed throughout the meeting as each topic is discussed.  It is every Title I parent’s right to be involved in all Title I plans and activities.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pPr>
              <a:buFontTx/>
              <a:buChar char="-"/>
            </a:pPr>
            <a:r>
              <a:rPr lang="en-US" dirty="0" smtClean="0"/>
              <a:t>  How being</a:t>
            </a:r>
            <a:r>
              <a:rPr lang="en-US" baseline="0" dirty="0" smtClean="0"/>
              <a:t> in a Title I school means more money to help students who are struggling in school</a:t>
            </a:r>
          </a:p>
          <a:p>
            <a:r>
              <a:rPr lang="en-US" baseline="0" dirty="0" smtClean="0"/>
              <a:t>-  Give examples of how Title I monies will be used to assist students at the school.</a:t>
            </a:r>
          </a:p>
          <a:p>
            <a:pPr>
              <a:buFontTx/>
              <a:buChar char="-"/>
            </a:pPr>
            <a:r>
              <a:rPr lang="en-US" baseline="0" dirty="0" smtClean="0"/>
              <a:t>  Give examples of how Title I monies will be used to assist parents.</a:t>
            </a:r>
          </a:p>
          <a:p>
            <a:pPr>
              <a:buFontTx/>
              <a:buChar char="-"/>
            </a:pPr>
            <a:r>
              <a:rPr lang="en-US" baseline="0" dirty="0" smtClean="0"/>
              <a:t>  (Consider giving demonstrations of programs used or allow parents to visit work stations and experience what the student experiences.)  </a:t>
            </a:r>
          </a:p>
          <a:p>
            <a:r>
              <a:rPr lang="en-US" baseline="0" dirty="0" smtClean="0"/>
              <a:t>-  Explain that </a:t>
            </a:r>
            <a:r>
              <a:rPr lang="en-US" u="sng" baseline="0" dirty="0" smtClean="0"/>
              <a:t>a big part of Title I means parents’ rights, by law, to be involved in decisions made at the school level and at the LEA level</a:t>
            </a:r>
            <a:r>
              <a:rPr lang="en-US" baseline="0" dirty="0" smtClean="0"/>
              <a:t>. (This will be discussed throughout the meeting.)</a:t>
            </a:r>
          </a:p>
          <a:p>
            <a:r>
              <a:rPr lang="en-US" baseline="0" dirty="0" smtClean="0"/>
              <a:t>	</a:t>
            </a:r>
          </a:p>
          <a:p>
            <a:r>
              <a:rPr lang="en-US" b="0" baseline="0" dirty="0" smtClean="0">
                <a:solidFill>
                  <a:schemeClr val="accent5">
                    <a:lumMod val="50000"/>
                  </a:schemeClr>
                </a:solidFill>
              </a:rPr>
              <a:t>Important:  Parents should leave the meeting being able to answer the following question:  </a:t>
            </a:r>
            <a:r>
              <a:rPr lang="en-US" b="1" baseline="0" dirty="0" smtClean="0">
                <a:solidFill>
                  <a:schemeClr val="accent5">
                    <a:lumMod val="50000"/>
                  </a:schemeClr>
                </a:solidFill>
              </a:rPr>
              <a:t>What does it mean to be a Title I school? </a:t>
            </a:r>
            <a:r>
              <a:rPr lang="en-US" b="0" baseline="0" dirty="0" smtClean="0">
                <a:solidFill>
                  <a:schemeClr val="accent5">
                    <a:lumMod val="50000"/>
                  </a:schemeClr>
                </a:solidFill>
              </a:rPr>
              <a:t>(They should be able to answer the question and give a couple of examples of how Title I funds are being used at their school.)</a:t>
            </a:r>
            <a:endParaRPr lang="en-US" b="1" baseline="0" dirty="0" smtClean="0">
              <a:solidFill>
                <a:schemeClr val="accent5">
                  <a:lumMod val="50000"/>
                </a:schemeClr>
              </a:solidFill>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	</a:t>
            </a:r>
          </a:p>
          <a:p>
            <a:r>
              <a:rPr lang="en-US" dirty="0" smtClean="0"/>
              <a:t>-  What the LEA’s Title I allocation is.</a:t>
            </a:r>
          </a:p>
          <a:p>
            <a:r>
              <a:rPr lang="en-US" dirty="0" smtClean="0"/>
              <a:t>-</a:t>
            </a:r>
            <a:r>
              <a:rPr lang="en-US" baseline="0" dirty="0" smtClean="0"/>
              <a:t>  </a:t>
            </a:r>
            <a:r>
              <a:rPr lang="en-US" dirty="0" smtClean="0"/>
              <a:t>What the 1% amount</a:t>
            </a:r>
            <a:r>
              <a:rPr lang="en-US" baseline="0" dirty="0" smtClean="0"/>
              <a:t> is.</a:t>
            </a:r>
          </a:p>
          <a:p>
            <a:pPr>
              <a:buFontTx/>
              <a:buChar char="-"/>
            </a:pPr>
            <a:r>
              <a:rPr lang="en-US" baseline="0" dirty="0" smtClean="0"/>
              <a:t>  How much of the 1% (Up to 5%) was reserved, off the top, at the LEA for System-wide initiatives.  Give examples of the system-wide initiatives.</a:t>
            </a:r>
            <a:endParaRPr lang="en-US" sz="1200" baseline="0" dirty="0" smtClean="0"/>
          </a:p>
          <a:p>
            <a:r>
              <a:rPr lang="en-US" baseline="0" dirty="0" smtClean="0"/>
              <a:t>-  Give parents the amount (the 95% amount) that is shared by all the Title I schools in the school system.</a:t>
            </a:r>
          </a:p>
          <a:p>
            <a:pPr>
              <a:buFontTx/>
              <a:buChar char="-"/>
            </a:pPr>
            <a:r>
              <a:rPr lang="en-US" b="0" baseline="0" dirty="0" smtClean="0">
                <a:solidFill>
                  <a:schemeClr val="accent5">
                    <a:lumMod val="50000"/>
                  </a:schemeClr>
                </a:solidFill>
              </a:rPr>
              <a:t>  Give the amount your school received for parental involvement (Your school’s portion of the 95% of the 1%).</a:t>
            </a:r>
          </a:p>
          <a:p>
            <a:pPr>
              <a:buFontTx/>
              <a:buChar char="-"/>
            </a:pPr>
            <a:r>
              <a:rPr lang="en-US" b="0" baseline="0" dirty="0" smtClean="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decisions on how the 1% set-aside is spent (both at the LEA and at their school)</a:t>
            </a:r>
          </a:p>
          <a:p>
            <a:r>
              <a:rPr lang="en-US" b="0" baseline="0" dirty="0" smtClean="0">
                <a:solidFill>
                  <a:schemeClr val="accent5">
                    <a:lumMod val="50000"/>
                  </a:schemeClr>
                </a:solidFill>
              </a:rPr>
              <a:t>-  The timeline for the LEA Advisory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how the 1% funds are spent.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1% set-aside, and how can you be involved in decisions regarding how the money is used? </a:t>
            </a:r>
          </a:p>
          <a:p>
            <a:r>
              <a:rPr lang="en-US" baseline="0" dirty="0" smtClean="0"/>
              <a:t>(Parents should be able to discuss the process that is in place for their involvement in decisions regarding the 1% set-aside, both for system-wide initiatives and school-level activities.)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r>
              <a:rPr lang="en-US" baseline="0" dirty="0" smtClean="0"/>
              <a:t>-  The process and timeline for how the LEA Title I Plan is developed</a:t>
            </a:r>
          </a:p>
          <a:p>
            <a:r>
              <a:rPr lang="en-US" b="0" baseline="0" dirty="0" smtClean="0">
                <a:solidFill>
                  <a:schemeClr val="accent5">
                    <a:lumMod val="50000"/>
                  </a:schemeClr>
                </a:solidFill>
              </a:rPr>
              <a:t>-  How parents will be informed of the plan’s progress, including draft plans for review</a:t>
            </a:r>
          </a:p>
          <a:p>
            <a:r>
              <a:rPr lang="en-US" b="0" baseline="0" dirty="0" smtClean="0">
                <a:solidFill>
                  <a:schemeClr val="accent5">
                    <a:lumMod val="50000"/>
                  </a:schemeClr>
                </a:solidFill>
              </a:rPr>
              <a:t>-  </a:t>
            </a:r>
            <a:r>
              <a:rPr lang="en-US" b="0" u="sng" baseline="0" dirty="0" smtClean="0">
                <a:solidFill>
                  <a:schemeClr val="accent5">
                    <a:lumMod val="50000"/>
                  </a:schemeClr>
                </a:solidFill>
              </a:rPr>
              <a:t>How parents have the right, by law, to be involved by giving input to the committee on the Title I Plan</a:t>
            </a:r>
            <a:endParaRPr lang="en-US" b="0" baseline="0" dirty="0" smtClean="0">
              <a:solidFill>
                <a:schemeClr val="accent5">
                  <a:lumMod val="50000"/>
                </a:schemeClr>
              </a:solidFill>
            </a:endParaRPr>
          </a:p>
          <a:p>
            <a:pPr>
              <a:buFontTx/>
              <a:buChar char="-"/>
            </a:pPr>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a:t>
            </a:r>
          </a:p>
          <a:p>
            <a:pPr>
              <a:buFontTx/>
              <a:buChar char="-"/>
            </a:pPr>
            <a:r>
              <a:rPr lang="en-US" b="0" baseline="0" dirty="0" smtClean="0">
                <a:solidFill>
                  <a:schemeClr val="accent5">
                    <a:lumMod val="50000"/>
                  </a:schemeClr>
                </a:solidFill>
              </a:rPr>
              <a:t>  Where parents can access the final Title I plan anytime throughout </a:t>
            </a:r>
            <a:r>
              <a:rPr lang="en-US" b="0" baseline="0" smtClean="0">
                <a:solidFill>
                  <a:schemeClr val="accent5">
                    <a:lumMod val="50000"/>
                  </a:schemeClr>
                </a:solidFill>
              </a:rPr>
              <a:t>the year.</a:t>
            </a:r>
            <a:endParaRPr lang="en-US" baseline="0" dirty="0" smtClean="0"/>
          </a:p>
          <a:p>
            <a:r>
              <a:rPr lang="en-US" baseline="0" dirty="0" smtClean="0"/>
              <a:t>	 </a:t>
            </a:r>
            <a:endParaRPr lang="en-US" b="0" baseline="0" dirty="0" smtClean="0">
              <a:solidFill>
                <a:schemeClr val="accent5">
                  <a:lumMod val="50000"/>
                </a:schemeClr>
              </a:solidFill>
            </a:endParaRPr>
          </a:p>
          <a:p>
            <a:r>
              <a:rPr lang="en-US" b="1" baseline="0" dirty="0" smtClean="0">
                <a:solidFill>
                  <a:schemeClr val="accent5">
                    <a:lumMod val="50000"/>
                  </a:schemeClr>
                </a:solidFill>
              </a:rPr>
              <a:t>Important:  </a:t>
            </a:r>
          </a:p>
          <a:p>
            <a:r>
              <a:rPr lang="en-US" b="0" baseline="0" dirty="0" smtClean="0">
                <a:solidFill>
                  <a:schemeClr val="accent5">
                    <a:lumMod val="50000"/>
                  </a:schemeClr>
                </a:solidFill>
              </a:rPr>
              <a:t>Parents should leave the meeting being able to answer the following question:  </a:t>
            </a:r>
            <a:r>
              <a:rPr lang="en-US" b="1" baseline="0" dirty="0" smtClean="0">
                <a:solidFill>
                  <a:schemeClr val="accent5">
                    <a:lumMod val="50000"/>
                  </a:schemeClr>
                </a:solidFill>
              </a:rPr>
              <a:t>What is the LEA Title I Plan, and how can you be involved in decisions regarding the plan?  </a:t>
            </a:r>
            <a:r>
              <a:rPr lang="en-US" baseline="0" dirty="0" smtClean="0"/>
              <a:t>(Parents should be able to discuss the process that is in place for their involvement in decisions regarding the Title I Plan.)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Distribute the LEA Parental Involvement Plan.</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a:t>
            </a:r>
            <a:endParaRPr lang="en-US" b="0" baseline="0" dirty="0" smtClean="0">
              <a:solidFill>
                <a:schemeClr val="accent5">
                  <a:lumMod val="50000"/>
                </a:schemeClr>
              </a:solidFill>
            </a:endParaRPr>
          </a:p>
          <a:p>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LEA Parental Involvement Plan</a:t>
            </a:r>
          </a:p>
          <a:p>
            <a:r>
              <a:rPr lang="en-US" b="0" baseline="0" dirty="0" smtClean="0">
                <a:solidFill>
                  <a:schemeClr val="accent5">
                    <a:lumMod val="50000"/>
                  </a:schemeClr>
                </a:solidFill>
              </a:rPr>
              <a:t>-  What collaborative committee(s) develops the plan.</a:t>
            </a:r>
          </a:p>
          <a:p>
            <a:r>
              <a:rPr lang="en-US" b="0" baseline="0" dirty="0" smtClean="0">
                <a:solidFill>
                  <a:schemeClr val="accent5">
                    <a:lumMod val="50000"/>
                  </a:schemeClr>
                </a:solidFill>
              </a:rPr>
              <a:t>-  The process and timeline for the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the LEA Parental Involvement Plan.  Discuss any surveys, focus groups, parent representatives, etc. that are a part of that input.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LEA Parental Involvement Plan, and how can you be involved in the development of the plan?  </a:t>
            </a:r>
            <a:r>
              <a:rPr lang="en-US" baseline="0" dirty="0" smtClean="0"/>
              <a:t>(Parents should be able to discuss the process that is in place for their involvement in the development of the LEA Parental Involvement Plan.)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smtClean="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smtClean="0"/>
              <a:t>Note:  </a:t>
            </a:r>
            <a:r>
              <a:rPr lang="en-US" baseline="0" dirty="0" smtClean="0"/>
              <a:t>The school’s Parental Involvement Plan (which is the parental section of the CIP) will be addressed on the next slide.</a:t>
            </a:r>
          </a:p>
          <a:p>
            <a:r>
              <a:rPr lang="en-US" dirty="0" smtClean="0"/>
              <a:t>-</a:t>
            </a:r>
            <a:r>
              <a:rPr lang="en-US" baseline="0" dirty="0" smtClean="0"/>
              <a:t>  </a:t>
            </a:r>
            <a:r>
              <a:rPr lang="en-US" dirty="0" smtClean="0"/>
              <a:t>Consider having CIP committee representatives,</a:t>
            </a:r>
            <a:r>
              <a:rPr lang="en-US" baseline="0" dirty="0" smtClean="0"/>
              <a:t> particularly parent representatives, to share about the work of the committee during these two slides.</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This is an excellent time to share the school’s academic strengths &amp; weaknesses with parents &amp; how we will need to all work together as partners to meet certain goals, both for the school and for each individual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CIP.</a:t>
            </a:r>
            <a:endParaRPr lang="en-US" baseline="0" dirty="0" smtClean="0"/>
          </a:p>
          <a:p>
            <a:pPr>
              <a:buFontTx/>
              <a:buChar char="-"/>
            </a:pPr>
            <a:r>
              <a:rPr lang="en-US" baseline="0" dirty="0" smtClean="0"/>
              <a:t>  The process and timeline for the CIP committee’s work and how parents can give input.</a:t>
            </a:r>
          </a:p>
          <a:p>
            <a:pPr>
              <a:buFontTx/>
              <a:buChar char="-"/>
            </a:pPr>
            <a:r>
              <a:rPr lang="en-US" baseline="0" dirty="0" smtClean="0"/>
              <a:t>  Introduce parent representatives of the committee</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CIP.</a:t>
            </a:r>
          </a:p>
          <a:p>
            <a:pPr>
              <a:buFontTx/>
              <a:buChar char="-"/>
            </a:pPr>
            <a:r>
              <a:rPr lang="en-US" u="none" baseline="0" dirty="0" smtClean="0"/>
              <a:t>  Where parents can find a complete copy of the CIP at any time during the year.</a:t>
            </a:r>
          </a:p>
          <a:p>
            <a:pPr>
              <a:buFontTx/>
              <a:buNone/>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CIP, and how can you be involved in its development?  </a:t>
            </a:r>
            <a:r>
              <a:rPr lang="en-US" b="0" u="none" baseline="0" dirty="0" smtClean="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8/29/2016</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8/29/2016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8/29/2016</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05400"/>
            <a:ext cx="7772400" cy="857250"/>
          </a:xfrm>
        </p:spPr>
        <p:txBody>
          <a:bodyPr/>
          <a:lstStyle/>
          <a:p>
            <a:r>
              <a:rPr lang="en-US" sz="3200" dirty="0" smtClean="0"/>
              <a:t>Welcome to the </a:t>
            </a:r>
            <a:br>
              <a:rPr lang="en-US" sz="3200" dirty="0" smtClean="0"/>
            </a:br>
            <a:r>
              <a:rPr lang="en-US" sz="3200" dirty="0" smtClean="0"/>
              <a:t>Annual Meeting of Title I Parents</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What’s included in the school’s Parental Involvement Plan?</a:t>
            </a:r>
            <a:endParaRPr lang="en-US" sz="2800" dirty="0"/>
          </a:p>
        </p:txBody>
      </p:sp>
      <p:sp>
        <p:nvSpPr>
          <p:cNvPr id="3" name="Content Placeholder 2"/>
          <p:cNvSpPr>
            <a:spLocks noGrp="1"/>
          </p:cNvSpPr>
          <p:nvPr>
            <p:ph idx="1"/>
          </p:nvPr>
        </p:nvSpPr>
        <p:spPr>
          <a:xfrm>
            <a:off x="457200" y="2133600"/>
            <a:ext cx="8001000" cy="3962400"/>
          </a:xfrm>
        </p:spPr>
        <p:txBody>
          <a:bodyPr/>
          <a:lstStyle/>
          <a:p>
            <a:r>
              <a:rPr lang="en-US" sz="2200" dirty="0" smtClean="0"/>
              <a:t>This plan addresses how the school will implement the parental involvement requirements of the </a:t>
            </a:r>
            <a:r>
              <a:rPr lang="en-US" sz="2200" i="1" dirty="0" smtClean="0"/>
              <a:t>No Child Left Behind Act of 2001.  </a:t>
            </a:r>
            <a:r>
              <a:rPr lang="en-US" sz="2200" dirty="0" smtClean="0"/>
              <a:t>Components include…</a:t>
            </a:r>
          </a:p>
          <a:p>
            <a:pPr lvl="1"/>
            <a:r>
              <a:rPr lang="en-US" sz="1800" dirty="0" smtClean="0"/>
              <a:t>How parents can be involved in decision-making and activities </a:t>
            </a:r>
          </a:p>
          <a:p>
            <a:pPr lvl="1"/>
            <a:r>
              <a:rPr lang="en-US" sz="1800" dirty="0" smtClean="0"/>
              <a:t>How parental involvement funds are being used</a:t>
            </a:r>
          </a:p>
          <a:p>
            <a:pPr lvl="1"/>
            <a:r>
              <a:rPr lang="en-US" sz="1800" dirty="0" smtClean="0"/>
              <a:t>How information and training will be provided to parents</a:t>
            </a:r>
          </a:p>
          <a:p>
            <a:pPr lvl="1"/>
            <a:r>
              <a:rPr lang="en-US" sz="1800" dirty="0" smtClean="0"/>
              <a:t>How the school will build capacity in parents and staff for strong parental involvement</a:t>
            </a:r>
          </a:p>
          <a:p>
            <a:pPr lvl="1">
              <a:buNone/>
            </a:pPr>
            <a:endParaRPr lang="en-US" sz="500" dirty="0" smtClean="0"/>
          </a:p>
          <a:p>
            <a:r>
              <a:rPr lang="en-US" sz="2200" dirty="0" smtClean="0"/>
              <a:t>You, as Title I parents, have the right to be involved in the development of your school’s Parental Involvement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smtClean="0"/>
              <a:t>What is the School-Parent Compact?</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n-US" sz="2200" dirty="0" smtClean="0"/>
              <a:t>The compact is a commitment from the school, the parent, and the student to share in the responsibility for improved academic achievement</a:t>
            </a:r>
          </a:p>
          <a:p>
            <a:pPr>
              <a:buNone/>
            </a:pPr>
            <a:endParaRPr lang="en-US" sz="500" dirty="0" smtClean="0"/>
          </a:p>
          <a:p>
            <a:r>
              <a:rPr lang="en-US" sz="2200" dirty="0" smtClean="0"/>
              <a:t>You, as Title I Parents, have the right to be involved in the development of the School-Parent Compact.</a:t>
            </a:r>
          </a:p>
          <a:p>
            <a:pPr>
              <a:buNone/>
            </a:pPr>
            <a:endParaRPr lang="en-US" sz="500" dirty="0" smtClean="0"/>
          </a:p>
          <a:p>
            <a:r>
              <a:rPr lang="en-US" sz="2200" dirty="0" smtClean="0"/>
              <a:t>Distribution of the Compact.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do I request the qualifications of my child’s teachers?</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n-US" sz="2200" dirty="0" smtClean="0"/>
              <a:t>You, as Title I Parents, have the right to request the qualifications of your child’s teachers</a:t>
            </a:r>
          </a:p>
          <a:p>
            <a:pPr>
              <a:buNone/>
            </a:pPr>
            <a:endParaRPr lang="en-US" sz="500" dirty="0" smtClean="0"/>
          </a:p>
          <a:p>
            <a:r>
              <a:rPr lang="en-US" sz="2200" dirty="0" smtClean="0"/>
              <a:t>How you are notified of this right and the process for making such request.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is the evaluation of the </a:t>
            </a:r>
            <a:br>
              <a:rPr lang="en-US" sz="2800" dirty="0" smtClean="0"/>
            </a:br>
            <a:r>
              <a:rPr lang="en-US" sz="2800" dirty="0" smtClean="0"/>
              <a:t>LEA Parental Involvement Plan Conducted?</a:t>
            </a:r>
            <a:endParaRPr lang="en-US" sz="2800" dirty="0"/>
          </a:p>
        </p:txBody>
      </p:sp>
      <p:sp>
        <p:nvSpPr>
          <p:cNvPr id="3" name="Content Placeholder 2"/>
          <p:cNvSpPr>
            <a:spLocks noGrp="1"/>
          </p:cNvSpPr>
          <p:nvPr>
            <p:ph idx="1"/>
          </p:nvPr>
        </p:nvSpPr>
        <p:spPr>
          <a:xfrm>
            <a:off x="1143000" y="1981200"/>
            <a:ext cx="7086600" cy="3962400"/>
          </a:xfrm>
        </p:spPr>
        <p:txBody>
          <a:bodyPr/>
          <a:lstStyle/>
          <a:p>
            <a:r>
              <a:rPr lang="en-US" sz="2200" dirty="0" smtClean="0"/>
              <a:t>Evaluation Requirements</a:t>
            </a:r>
          </a:p>
          <a:p>
            <a:pPr lvl="1"/>
            <a:r>
              <a:rPr lang="en-US" sz="1800" dirty="0" smtClean="0"/>
              <a:t>Conduct annually</a:t>
            </a:r>
          </a:p>
          <a:p>
            <a:pPr lvl="1"/>
            <a:r>
              <a:rPr lang="en-US" sz="1800" dirty="0" smtClean="0"/>
              <a:t>Conduct with Title I parents</a:t>
            </a:r>
          </a:p>
          <a:p>
            <a:pPr lvl="1"/>
            <a:r>
              <a:rPr lang="en-US" sz="1800" dirty="0" smtClean="0"/>
              <a:t>Analyze Content and Effectiveness of the current plan</a:t>
            </a:r>
          </a:p>
          <a:p>
            <a:pPr lvl="1"/>
            <a:r>
              <a:rPr lang="en-US" sz="1800" dirty="0" smtClean="0"/>
              <a:t>Identify Barriers to parental involvement</a:t>
            </a:r>
          </a:p>
          <a:p>
            <a:pPr lvl="1"/>
            <a:r>
              <a:rPr lang="en-US" sz="1800" dirty="0" smtClean="0"/>
              <a:t>Data/Input may include…</a:t>
            </a:r>
          </a:p>
          <a:p>
            <a:pPr lvl="2"/>
            <a:r>
              <a:rPr lang="en-US" sz="1600" dirty="0" smtClean="0"/>
              <a:t>Parent Survey (Required)</a:t>
            </a:r>
          </a:p>
          <a:p>
            <a:pPr lvl="2"/>
            <a:r>
              <a:rPr lang="en-US" sz="1600" dirty="0" smtClean="0"/>
              <a:t>Focus Groups</a:t>
            </a:r>
          </a:p>
          <a:p>
            <a:pPr lvl="2"/>
            <a:r>
              <a:rPr lang="en-US" sz="1600" dirty="0" smtClean="0"/>
              <a:t>Parent Advisory Committees</a:t>
            </a:r>
          </a:p>
          <a:p>
            <a:r>
              <a:rPr lang="en-US" dirty="0" smtClean="0"/>
              <a:t>Process and Timeline	</a:t>
            </a:r>
            <a:endParaRPr lang="en-US" sz="500" dirty="0" smtClean="0"/>
          </a:p>
          <a:p>
            <a:pPr lvl="1">
              <a:buNone/>
            </a:pPr>
            <a:endParaRPr lang="en-US" sz="500" dirty="0" smtClean="0"/>
          </a:p>
          <a:p>
            <a:r>
              <a:rPr lang="en-US" sz="2200" dirty="0" smtClean="0"/>
              <a:t>How the evaluation informs next year’s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smtClean="0"/>
              <a:t>Who are the parent leaders at my school?</a:t>
            </a:r>
            <a:endParaRPr lang="en-US" sz="3200" dirty="0"/>
          </a:p>
        </p:txBody>
      </p:sp>
      <p:sp>
        <p:nvSpPr>
          <p:cNvPr id="3" name="Content Placeholder 2"/>
          <p:cNvSpPr>
            <a:spLocks noGrp="1"/>
          </p:cNvSpPr>
          <p:nvPr>
            <p:ph idx="1"/>
          </p:nvPr>
        </p:nvSpPr>
        <p:spPr>
          <a:xfrm>
            <a:off x="457200" y="2362200"/>
            <a:ext cx="8229600" cy="3124200"/>
          </a:xfrm>
        </p:spPr>
        <p:txBody>
          <a:bodyPr/>
          <a:lstStyle/>
          <a:p>
            <a:pPr>
              <a:buNone/>
            </a:pPr>
            <a:r>
              <a:rPr lang="en-US" sz="2000" dirty="0" smtClean="0"/>
              <a:t>           </a:t>
            </a:r>
            <a:r>
              <a:rPr lang="en-US" sz="2000" b="1" dirty="0" smtClean="0"/>
              <a:t>Name		          Phone		     e-mail address</a:t>
            </a:r>
          </a:p>
          <a:p>
            <a:r>
              <a:rPr lang="en-US" sz="2000" dirty="0" smtClean="0"/>
              <a:t>Contact 1</a:t>
            </a:r>
          </a:p>
          <a:p>
            <a:r>
              <a:rPr lang="en-US" sz="2000" dirty="0" smtClean="0"/>
              <a:t>Contact 2</a:t>
            </a:r>
          </a:p>
          <a:p>
            <a:r>
              <a:rPr lang="en-US" sz="2000" dirty="0" smtClean="0"/>
              <a:t>Contact 3</a:t>
            </a:r>
          </a:p>
          <a:p>
            <a:r>
              <a:rPr lang="en-US" sz="2000" dirty="0" smtClean="0"/>
              <a:t>Contact 4</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smtClean="0"/>
          </a:p>
          <a:p>
            <a:pPr algn="ctr">
              <a:buNone/>
            </a:pPr>
            <a:r>
              <a:rPr lang="en-US" sz="4800" b="1" dirty="0" smtClean="0"/>
              <a:t>Questions?</a:t>
            </a:r>
            <a:endParaRPr lang="en-US" sz="4800"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smtClean="0"/>
              <a:t>Why are we here?</a:t>
            </a:r>
            <a:endParaRPr lang="en-US" dirty="0"/>
          </a:p>
        </p:txBody>
      </p:sp>
      <p:sp>
        <p:nvSpPr>
          <p:cNvPr id="3" name="Content Placeholder 2"/>
          <p:cNvSpPr>
            <a:spLocks noGrp="1"/>
          </p:cNvSpPr>
          <p:nvPr>
            <p:ph idx="1"/>
          </p:nvPr>
        </p:nvSpPr>
        <p:spPr>
          <a:xfrm>
            <a:off x="609600" y="2209800"/>
            <a:ext cx="7924800" cy="3124200"/>
          </a:xfrm>
        </p:spPr>
        <p:txBody>
          <a:bodyPr/>
          <a:lstStyle/>
          <a:p>
            <a:r>
              <a:rPr lang="en-US" dirty="0" smtClean="0"/>
              <a:t>The </a:t>
            </a:r>
            <a:r>
              <a:rPr lang="en-US" i="1" dirty="0" smtClean="0"/>
              <a:t>No Child Left Behind Act of 2001 </a:t>
            </a:r>
            <a:r>
              <a:rPr lang="en-US" dirty="0" smtClean="0"/>
              <a:t>requires that each Title I School hold an Annual Meeting of Title I parents for the purpose of…</a:t>
            </a:r>
          </a:p>
          <a:p>
            <a:pPr>
              <a:buNone/>
            </a:pPr>
            <a:endParaRPr lang="en-US" sz="1200" dirty="0" smtClean="0"/>
          </a:p>
          <a:p>
            <a:pPr lvl="1"/>
            <a:r>
              <a:rPr lang="en-US" sz="2400" dirty="0" smtClean="0"/>
              <a:t>Informing you of your school’s participation in Title I</a:t>
            </a:r>
          </a:p>
          <a:p>
            <a:pPr lvl="1"/>
            <a:r>
              <a:rPr lang="en-US" sz="2400" dirty="0" smtClean="0"/>
              <a:t>Explaining the requirements of Title I</a:t>
            </a:r>
          </a:p>
          <a:p>
            <a:pPr lvl="1"/>
            <a:r>
              <a:rPr lang="en-US" sz="2400" dirty="0" smtClean="0"/>
              <a:t>Explaining your rights as parents to be involved</a:t>
            </a:r>
          </a:p>
          <a:p>
            <a:pPr lvl="1">
              <a:buNone/>
            </a:pPr>
            <a:endParaRPr lang="en-US" sz="18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smtClean="0"/>
              <a:t>What you will learn…</a:t>
            </a:r>
            <a:endParaRPr lang="en-US" sz="3400" dirty="0"/>
          </a:p>
        </p:txBody>
      </p:sp>
      <p:sp>
        <p:nvSpPr>
          <p:cNvPr id="3" name="Content Placeholder 2"/>
          <p:cNvSpPr>
            <a:spLocks noGrp="1"/>
          </p:cNvSpPr>
          <p:nvPr>
            <p:ph idx="1"/>
          </p:nvPr>
        </p:nvSpPr>
        <p:spPr>
          <a:xfrm>
            <a:off x="685800" y="2209800"/>
            <a:ext cx="8001000" cy="3657600"/>
          </a:xfrm>
        </p:spPr>
        <p:txBody>
          <a:bodyPr/>
          <a:lstStyle/>
          <a:p>
            <a:r>
              <a:rPr lang="en-US" dirty="0" smtClean="0"/>
              <a:t>What does it mean to be a Title I school?</a:t>
            </a:r>
          </a:p>
          <a:p>
            <a:r>
              <a:rPr lang="en-US" dirty="0" smtClean="0"/>
              <a:t>What is the1% Set-Aside for parental involvement?</a:t>
            </a:r>
          </a:p>
          <a:p>
            <a:r>
              <a:rPr lang="en-US" dirty="0" smtClean="0"/>
              <a:t>What is the LEA Title I Plan?</a:t>
            </a:r>
          </a:p>
          <a:p>
            <a:r>
              <a:rPr lang="en-US" dirty="0" smtClean="0"/>
              <a:t>What is the LEA Parental Involvement Plan?</a:t>
            </a:r>
          </a:p>
          <a:p>
            <a:r>
              <a:rPr lang="en-US" dirty="0" smtClean="0"/>
              <a:t>What is a CIP?</a:t>
            </a:r>
          </a:p>
          <a:p>
            <a:r>
              <a:rPr lang="en-US" dirty="0" smtClean="0"/>
              <a:t>What is the School-Parent Compact?</a:t>
            </a:r>
          </a:p>
          <a:p>
            <a:r>
              <a:rPr lang="en-US" dirty="0" smtClean="0"/>
              <a:t>How do I request the qualifications of my child’s teacher(s)?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smtClean="0"/>
              <a:t>What you will learn…</a:t>
            </a:r>
            <a:br>
              <a:rPr lang="en-US" sz="3400" dirty="0" smtClean="0"/>
            </a:br>
            <a:r>
              <a:rPr lang="en-US" sz="2400" i="1" dirty="0" smtClean="0"/>
              <a:t>(Continued)</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smtClean="0"/>
          </a:p>
          <a:p>
            <a:pPr>
              <a:buNone/>
            </a:pPr>
            <a:endParaRPr lang="en-US" sz="500" dirty="0" smtClean="0"/>
          </a:p>
          <a:p>
            <a:pPr>
              <a:buNone/>
            </a:pPr>
            <a:endParaRPr lang="en-US" sz="500" dirty="0" smtClean="0"/>
          </a:p>
          <a:p>
            <a:pPr>
              <a:buNone/>
            </a:pPr>
            <a:endParaRPr lang="en-US" sz="400" dirty="0" smtClean="0"/>
          </a:p>
          <a:p>
            <a:r>
              <a:rPr lang="en-US" dirty="0" smtClean="0"/>
              <a:t>How is the Annual Evaluation of the Parental </a:t>
            </a:r>
          </a:p>
          <a:p>
            <a:pPr>
              <a:buNone/>
            </a:pPr>
            <a:r>
              <a:rPr lang="en-US" dirty="0" smtClean="0"/>
              <a:t>	Involvement Plan conducted?</a:t>
            </a:r>
          </a:p>
          <a:p>
            <a:pPr>
              <a:buNone/>
            </a:pPr>
            <a:endParaRPr lang="en-US" sz="400" dirty="0" smtClean="0"/>
          </a:p>
          <a:p>
            <a:pPr>
              <a:buNone/>
            </a:pPr>
            <a:endParaRPr lang="en-US" sz="500" dirty="0" smtClean="0"/>
          </a:p>
          <a:p>
            <a:r>
              <a:rPr lang="en-US" dirty="0" smtClean="0"/>
              <a:t>How can I be involved in all of these things </a:t>
            </a:r>
          </a:p>
          <a:p>
            <a:pPr>
              <a:buNone/>
            </a:pPr>
            <a:r>
              <a:rPr lang="en-US" dirty="0" smtClean="0"/>
              <a:t>	I’m learning about?</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smtClean="0"/>
              <a:t>What does it mean to be a Title I School?</a:t>
            </a:r>
            <a:endParaRPr lang="en-US" sz="3200" dirty="0"/>
          </a:p>
        </p:txBody>
      </p:sp>
      <p:sp>
        <p:nvSpPr>
          <p:cNvPr id="3" name="Content Placeholder 2"/>
          <p:cNvSpPr>
            <a:spLocks noGrp="1"/>
          </p:cNvSpPr>
          <p:nvPr>
            <p:ph idx="1"/>
          </p:nvPr>
        </p:nvSpPr>
        <p:spPr>
          <a:xfrm>
            <a:off x="457200" y="1981200"/>
            <a:ext cx="7620000" cy="4525963"/>
          </a:xfrm>
        </p:spPr>
        <p:txBody>
          <a:bodyPr/>
          <a:lstStyle/>
          <a:p>
            <a:r>
              <a:rPr lang="en-US" sz="2200" dirty="0" smtClean="0"/>
              <a:t>Being a Title I school means receiving federal funding (Title I dollars) to </a:t>
            </a:r>
            <a:r>
              <a:rPr lang="en-US" sz="2200" u="sng" dirty="0" smtClean="0"/>
              <a:t>supplement</a:t>
            </a:r>
            <a:r>
              <a:rPr lang="en-US" sz="2200" dirty="0" smtClean="0"/>
              <a:t> the school’s existing programs.  These dollars are used for…</a:t>
            </a:r>
          </a:p>
          <a:p>
            <a:pPr lvl="1"/>
            <a:r>
              <a:rPr lang="en-US" sz="1800" dirty="0" smtClean="0"/>
              <a:t>Identifying students experiencing academic difficulties and providing timely assistance to help these student’s meet the State’s challenging content standards.</a:t>
            </a:r>
          </a:p>
          <a:p>
            <a:pPr lvl="1"/>
            <a:r>
              <a:rPr lang="en-US" sz="1800" dirty="0" smtClean="0"/>
              <a:t>Purchasing supplemental staff/programs/materials/supplies</a:t>
            </a:r>
          </a:p>
          <a:p>
            <a:pPr lvl="1"/>
            <a:r>
              <a:rPr lang="en-US" sz="1800" dirty="0" smtClean="0"/>
              <a:t>Conducting parental Involvement meetings/trainings/activities</a:t>
            </a:r>
          </a:p>
          <a:p>
            <a:pPr marL="457200" lvl="1" indent="0">
              <a:buNone/>
            </a:pPr>
            <a:endParaRPr lang="en-US" sz="1800" dirty="0" smtClean="0"/>
          </a:p>
          <a:p>
            <a:pPr lvl="1">
              <a:buNone/>
            </a:pPr>
            <a:endParaRPr lang="en-US" sz="1000" dirty="0" smtClean="0"/>
          </a:p>
          <a:p>
            <a:r>
              <a:rPr lang="en-US" sz="2200" dirty="0" smtClean="0"/>
              <a:t>Being a Title I school also means parental involvement and parents’ rights.   </a:t>
            </a:r>
          </a:p>
          <a:p>
            <a:endParaRPr lang="en-US" sz="2200" dirty="0" smtClean="0"/>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1% set-aside and how are parents involved?</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n-US" sz="2000" dirty="0" smtClean="0"/>
              <a:t>Any LEA with a Title I Allocation exceeding $500,000 is required by law to set aside 1% of it’s Title I allocation for parental involvement.</a:t>
            </a:r>
          </a:p>
          <a:p>
            <a:pPr>
              <a:buNone/>
            </a:pPr>
            <a:endParaRPr lang="en-US" sz="500" dirty="0" smtClean="0"/>
          </a:p>
          <a:p>
            <a:r>
              <a:rPr lang="en-US" sz="2000" dirty="0" smtClean="0"/>
              <a:t>Of that 1%, 5% may be reserved at the LEA for system-wide initiatives related to parental involvement.  The remaining 95% must be allocated to all Title I schools in the LEA.  Therefore each Title I school receives its portion of the 95% to implement school-level parental involvement.</a:t>
            </a:r>
          </a:p>
          <a:p>
            <a:pPr>
              <a:buNone/>
            </a:pPr>
            <a:endParaRPr lang="en-US" sz="500" dirty="0" smtClean="0"/>
          </a:p>
          <a:p>
            <a:r>
              <a:rPr lang="en-US" sz="2000" dirty="0" smtClean="0"/>
              <a:t>You, as Title I parents, have the right to be involved in how this money is spent.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LEA Title I Plan?</a:t>
            </a:r>
            <a:endParaRPr lang="en-US" sz="3200" dirty="0"/>
          </a:p>
        </p:txBody>
      </p:sp>
      <p:sp>
        <p:nvSpPr>
          <p:cNvPr id="3" name="Content Placeholder 2"/>
          <p:cNvSpPr>
            <a:spLocks noGrp="1"/>
          </p:cNvSpPr>
          <p:nvPr>
            <p:ph idx="1"/>
          </p:nvPr>
        </p:nvSpPr>
        <p:spPr>
          <a:xfrm>
            <a:off x="457200" y="2057400"/>
            <a:ext cx="8001000" cy="4267200"/>
          </a:xfrm>
        </p:spPr>
        <p:txBody>
          <a:bodyPr/>
          <a:lstStyle/>
          <a:p>
            <a:r>
              <a:rPr lang="en-US" sz="2200" dirty="0" smtClean="0"/>
              <a:t>The LEA Title I Plan addresses how the LEA will use Title I funds throughout the school system .  Topics include:</a:t>
            </a:r>
          </a:p>
          <a:p>
            <a:pPr lvl="1"/>
            <a:r>
              <a:rPr lang="en-US" dirty="0" smtClean="0"/>
              <a:t>Student academic assessments </a:t>
            </a:r>
          </a:p>
          <a:p>
            <a:pPr lvl="1"/>
            <a:r>
              <a:rPr lang="en-US" dirty="0" smtClean="0"/>
              <a:t>Additional assistance provided struggling students</a:t>
            </a:r>
          </a:p>
          <a:p>
            <a:pPr lvl="1"/>
            <a:r>
              <a:rPr lang="en-US" dirty="0" smtClean="0"/>
              <a:t>Coordination and integration of federal funds and programs</a:t>
            </a:r>
          </a:p>
          <a:p>
            <a:pPr lvl="1"/>
            <a:r>
              <a:rPr lang="en-US" dirty="0" smtClean="0"/>
              <a:t>School programs including migrant, pre-school, school choice, and supplemental educational services as applicable.</a:t>
            </a:r>
          </a:p>
          <a:p>
            <a:pPr lvl="1"/>
            <a:r>
              <a:rPr lang="en-US" dirty="0" smtClean="0"/>
              <a:t>Parental Involvement Strategies, including the LEA Parental Involvement Plan</a:t>
            </a:r>
          </a:p>
          <a:p>
            <a:pPr lvl="1">
              <a:buNone/>
            </a:pPr>
            <a:endParaRPr lang="en-US" sz="500" dirty="0" smtClean="0"/>
          </a:p>
          <a:p>
            <a:r>
              <a:rPr lang="en-US" sz="2200" dirty="0" smtClean="0"/>
              <a:t>You, as a Title I Parent, have a right to be involved in the development of the LEA Title I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smtClean="0"/>
              <a:t>What is the LEA Parental Involvement Plan?</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n-US" sz="2200" dirty="0" smtClean="0"/>
              <a:t>This plan addresses how the LEA will implement the parental involvement requirements of the </a:t>
            </a:r>
            <a:r>
              <a:rPr lang="en-US" sz="2200" i="1" dirty="0" smtClean="0"/>
              <a:t>No Child Left Behind Act of 2001.  </a:t>
            </a:r>
            <a:r>
              <a:rPr lang="en-US" sz="2200" dirty="0" smtClean="0"/>
              <a:t>It includes…</a:t>
            </a:r>
          </a:p>
          <a:p>
            <a:endParaRPr lang="en-US" sz="500" i="1" dirty="0" smtClean="0"/>
          </a:p>
          <a:p>
            <a:pPr lvl="1"/>
            <a:r>
              <a:rPr lang="en-US" sz="1800" dirty="0" smtClean="0"/>
              <a:t>The LEA’s expectations for parents</a:t>
            </a:r>
          </a:p>
          <a:p>
            <a:pPr lvl="1">
              <a:buNone/>
            </a:pPr>
            <a:endParaRPr lang="en-US" sz="500" dirty="0" smtClean="0"/>
          </a:p>
          <a:p>
            <a:pPr lvl="1"/>
            <a:r>
              <a:rPr lang="en-US" sz="1800" dirty="0" smtClean="0"/>
              <a:t>How the LEA will involve parents in decision-making</a:t>
            </a:r>
          </a:p>
          <a:p>
            <a:pPr lvl="1">
              <a:buNone/>
            </a:pPr>
            <a:endParaRPr lang="en-US" sz="500" dirty="0" smtClean="0"/>
          </a:p>
          <a:p>
            <a:pPr lvl="1"/>
            <a:r>
              <a:rPr lang="en-US" sz="1800" dirty="0" smtClean="0"/>
              <a:t>How the LEA will work to build the schools’ and parents’ capacity for strong parental involvement to improve student academic achievement</a:t>
            </a:r>
          </a:p>
          <a:p>
            <a:r>
              <a:rPr lang="en-US" sz="2200" dirty="0" smtClean="0"/>
              <a:t>You, as Title I parents, have the right to be involved in the development of this plan.</a:t>
            </a:r>
          </a:p>
          <a:p>
            <a:pPr lvl="1">
              <a:buNone/>
            </a:pPr>
            <a:endParaRPr lang="en-US" sz="1800" dirty="0" smtClean="0"/>
          </a:p>
          <a:p>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smtClean="0"/>
              <a:t>What is a CIP?</a:t>
            </a:r>
            <a:endParaRPr lang="en-US" sz="3200" dirty="0"/>
          </a:p>
        </p:txBody>
      </p:sp>
      <p:sp>
        <p:nvSpPr>
          <p:cNvPr id="3" name="Content Placeholder 2"/>
          <p:cNvSpPr>
            <a:spLocks noGrp="1"/>
          </p:cNvSpPr>
          <p:nvPr>
            <p:ph idx="1"/>
          </p:nvPr>
        </p:nvSpPr>
        <p:spPr>
          <a:xfrm>
            <a:off x="457200" y="2332037"/>
            <a:ext cx="7696200" cy="3611563"/>
          </a:xfrm>
        </p:spPr>
        <p:txBody>
          <a:bodyPr/>
          <a:lstStyle/>
          <a:p>
            <a:r>
              <a:rPr lang="en-US" sz="2200" dirty="0" smtClean="0"/>
              <a:t>The CIP is your school’s Continuous Improvement Plan and includes:</a:t>
            </a:r>
          </a:p>
          <a:p>
            <a:pPr lvl="1"/>
            <a:r>
              <a:rPr lang="en-US" sz="1800" dirty="0" smtClean="0"/>
              <a:t>A Needs Assessment and Summary of Data</a:t>
            </a:r>
          </a:p>
          <a:p>
            <a:pPr lvl="1"/>
            <a:r>
              <a:rPr lang="en-US" sz="1800" dirty="0" smtClean="0"/>
              <a:t>Goals and Strategies to Address Academic Needs of Students</a:t>
            </a:r>
          </a:p>
          <a:p>
            <a:pPr lvl="1"/>
            <a:r>
              <a:rPr lang="en-US" sz="1800" dirty="0" smtClean="0"/>
              <a:t>Professional Development Needs</a:t>
            </a:r>
          </a:p>
          <a:p>
            <a:pPr lvl="1"/>
            <a:r>
              <a:rPr lang="en-US" sz="1800" dirty="0" smtClean="0"/>
              <a:t>Coordination of Resources/Comprehensive Budget</a:t>
            </a:r>
          </a:p>
          <a:p>
            <a:pPr lvl="1"/>
            <a:r>
              <a:rPr lang="en-US" sz="1800" dirty="0" smtClean="0"/>
              <a:t>The School’s Parental Involvement Plan</a:t>
            </a:r>
          </a:p>
          <a:p>
            <a:pPr lvl="1">
              <a:buNone/>
            </a:pPr>
            <a:endParaRPr lang="en-US" sz="500" dirty="0" smtClean="0"/>
          </a:p>
          <a:p>
            <a:r>
              <a:rPr lang="en-US" sz="2200" dirty="0" smtClean="0"/>
              <a:t>You, as Title I parents, have the right to be involved in the development of this plan.</a:t>
            </a:r>
          </a:p>
          <a:p>
            <a:pPr lvl="1">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1200</TotalTime>
  <Words>1638</Words>
  <Application>Microsoft Office PowerPoint</Application>
  <PresentationFormat>On-screen Show (4:3)</PresentationFormat>
  <Paragraphs>230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Title I Plan?</vt:lpstr>
      <vt:lpstr>What is the LEA Parental Involvement Plan?</vt:lpstr>
      <vt:lpstr>What is a CIP?</vt:lpstr>
      <vt:lpstr>What’s included in the school’s Parental Involvement Plan?</vt:lpstr>
      <vt:lpstr>What is the School-Parent Compact?</vt:lpstr>
      <vt:lpstr>How do I request the qualifications of my child’s teachers?</vt:lpstr>
      <vt:lpstr>How is the evaluation of the  LEA Parental Involvement Plan Conducted?</vt:lpstr>
      <vt:lpstr>Who are the parent leaders at my school?</vt:lpstr>
      <vt:lpstr> </vt:lpstr>
    </vt:vector>
  </TitlesOfParts>
  <Company>ALSDE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Thomas,Cynthia</cp:lastModifiedBy>
  <cp:revision>171</cp:revision>
  <cp:lastPrinted>2016-07-20T16:06:27Z</cp:lastPrinted>
  <dcterms:created xsi:type="dcterms:W3CDTF">2008-12-30T20:58:07Z</dcterms:created>
  <dcterms:modified xsi:type="dcterms:W3CDTF">2016-08-29T14:09:45Z</dcterms:modified>
</cp:coreProperties>
</file>